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07/09/1440</a:t>
            </a:fld>
            <a:endParaRPr lang="ar-SA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07/09/1440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07/09/1440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07/09/1440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07/09/1440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07/09/1440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07/09/1440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07/09/1440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07/09/1440</a:t>
            </a:fld>
            <a:endParaRPr lang="ar-SA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07/09/1440</a:t>
            </a:fld>
            <a:endParaRPr lang="ar-SA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07/09/1440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07/09/1440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81000" y="2500307"/>
            <a:ext cx="8458200" cy="242889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IQ" b="1" dirty="0" err="1" smtClean="0"/>
              <a:t>الاستاذ</a:t>
            </a:r>
            <a:r>
              <a:rPr lang="ar-IQ" b="1" dirty="0" smtClean="0"/>
              <a:t> المساعد</a:t>
            </a:r>
            <a:br>
              <a:rPr lang="ar-IQ" b="1" dirty="0" smtClean="0"/>
            </a:br>
            <a:r>
              <a:rPr lang="ar-IQ" b="1" dirty="0" err="1" smtClean="0"/>
              <a:t>سكنة</a:t>
            </a:r>
            <a:r>
              <a:rPr lang="ar-IQ" b="1" dirty="0" smtClean="0"/>
              <a:t> </a:t>
            </a:r>
            <a:r>
              <a:rPr lang="ar-IQ" b="1" dirty="0" err="1" smtClean="0"/>
              <a:t>جهية</a:t>
            </a:r>
            <a:r>
              <a:rPr lang="ar-IQ" b="1" dirty="0" smtClean="0"/>
              <a:t> فرج</a:t>
            </a:r>
            <a:br>
              <a:rPr lang="ar-IQ" b="1" dirty="0" smtClean="0"/>
            </a:br>
            <a:r>
              <a:rPr lang="ar-IQ" b="1" dirty="0" smtClean="0"/>
              <a:t>قسم نظم المعلومات </a:t>
            </a:r>
            <a:r>
              <a:rPr lang="ar-IQ" b="1" dirty="0" err="1" smtClean="0"/>
              <a:t>الادارية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81000" y="428604"/>
            <a:ext cx="8458200" cy="107157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SA" sz="3600" b="1" dirty="0" smtClean="0"/>
              <a:t>الإنتاج </a:t>
            </a:r>
            <a:r>
              <a:rPr lang="ar-SA" sz="3600" b="1" dirty="0" smtClean="0"/>
              <a:t>والتكاليف</a:t>
            </a:r>
            <a:endParaRPr lang="ar-IQ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86800" cy="1285884"/>
          </a:xfrm>
        </p:spPr>
        <p:txBody>
          <a:bodyPr>
            <a:normAutofit fontScale="90000"/>
          </a:bodyPr>
          <a:lstStyle/>
          <a:p>
            <a:pPr algn="r"/>
            <a:r>
              <a:rPr lang="ar-IQ" dirty="0" smtClean="0">
                <a:solidFill>
                  <a:prstClr val="black"/>
                </a:solidFill>
              </a:rPr>
              <a:t/>
            </a:r>
            <a:br>
              <a:rPr lang="ar-IQ" dirty="0" smtClean="0">
                <a:solidFill>
                  <a:prstClr val="black"/>
                </a:solidFill>
              </a:rPr>
            </a:br>
            <a:r>
              <a:rPr lang="ar-SA" smtClean="0">
                <a:solidFill>
                  <a:prstClr val="black"/>
                </a:solidFill>
              </a:rPr>
              <a:t>ويمكن </a:t>
            </a:r>
            <a:r>
              <a:rPr lang="ar-SA" dirty="0" smtClean="0">
                <a:solidFill>
                  <a:prstClr val="black"/>
                </a:solidFill>
              </a:rPr>
              <a:t>تصنيف التكاليف في الأجل الطويل إلى الأنواع الآتية:-</a:t>
            </a:r>
            <a:r>
              <a:rPr lang="ar-SA" b="1" dirty="0" smtClean="0">
                <a:solidFill>
                  <a:prstClr val="black"/>
                </a:solidFill>
              </a:rPr>
              <a:t/>
            </a:r>
            <a:br>
              <a:rPr lang="ar-SA" b="1" dirty="0" smtClean="0">
                <a:solidFill>
                  <a:prstClr val="black"/>
                </a:solidFill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defRPr/>
            </a:pPr>
            <a:r>
              <a:rPr lang="en-US" b="1" u="sng" dirty="0" smtClean="0">
                <a:solidFill>
                  <a:srgbClr val="0000CC"/>
                </a:solidFill>
              </a:rPr>
              <a:t>LRTC </a:t>
            </a:r>
            <a:r>
              <a:rPr lang="en-US" b="1" u="sng" dirty="0" smtClean="0">
                <a:solidFill>
                  <a:srgbClr val="0000CC"/>
                </a:solidFill>
              </a:rPr>
              <a:t>) Long Run Total Cost) 1) </a:t>
            </a:r>
            <a:r>
              <a:rPr lang="ar-SA" b="1" u="sng" dirty="0" smtClean="0">
                <a:solidFill>
                  <a:srgbClr val="0000CC"/>
                </a:solidFill>
              </a:rPr>
              <a:t>التكاليف الكلية في المدى الطويل )</a:t>
            </a:r>
          </a:p>
          <a:p>
            <a:pPr>
              <a:spcBef>
                <a:spcPts val="0"/>
              </a:spcBef>
              <a:defRPr/>
            </a:pPr>
            <a:r>
              <a:rPr lang="ar-SA" b="1" dirty="0" smtClean="0">
                <a:solidFill>
                  <a:prstClr val="black"/>
                </a:solidFill>
              </a:rPr>
              <a:t>وهي التكاليف الكلية التي تتحملها المنشأة لإنتاج كمية معينة من السلع والخدمات عندما تكون المنشأة قادرة على تغيير عناصر الإنتاج.</a:t>
            </a:r>
            <a:endParaRPr lang="ar-SA" b="1" u="sng" dirty="0" smtClean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b="1" u="sng" dirty="0" smtClean="0">
                <a:solidFill>
                  <a:srgbClr val="0000CC"/>
                </a:solidFill>
              </a:rPr>
              <a:t>LRAC) long Run Average ) 2) </a:t>
            </a:r>
            <a:r>
              <a:rPr lang="ar-SA" b="1" u="sng" dirty="0" smtClean="0">
                <a:solidFill>
                  <a:srgbClr val="0000CC"/>
                </a:solidFill>
              </a:rPr>
              <a:t>التكاليف المتوسطة في المدى الطويل )</a:t>
            </a:r>
          </a:p>
          <a:p>
            <a:pPr>
              <a:spcBef>
                <a:spcPts val="0"/>
              </a:spcBef>
              <a:defRPr/>
            </a:pPr>
            <a:r>
              <a:rPr lang="ar-SA" b="1" dirty="0" smtClean="0">
                <a:solidFill>
                  <a:prstClr val="black"/>
                </a:solidFill>
              </a:rPr>
              <a:t>وهي عبارة عن التكاليف الكلية مقسومة على عدد الوحدات المنتجة، أي أن:</a:t>
            </a:r>
          </a:p>
          <a:p>
            <a:pPr>
              <a:spcBef>
                <a:spcPts val="0"/>
              </a:spcBef>
              <a:defRPr/>
            </a:pPr>
            <a:r>
              <a:rPr lang="ar-SA" b="1" u="sng" dirty="0" smtClean="0">
                <a:solidFill>
                  <a:srgbClr val="FF0000"/>
                </a:solidFill>
              </a:rPr>
              <a:t>متوسط التكاليف الكلية = التكاليف الكلية / عدد الوحدات المنتجة</a:t>
            </a:r>
            <a:endParaRPr lang="ar-SA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مستطيل 3"/>
          <p:cNvSpPr/>
          <p:nvPr/>
        </p:nvSpPr>
        <p:spPr>
          <a:xfrm>
            <a:off x="500034" y="2143116"/>
            <a:ext cx="792961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ar-SA" b="1" dirty="0" smtClean="0">
                <a:solidFill>
                  <a:prstClr val="black"/>
                </a:solidFill>
              </a:rPr>
              <a:t>أن منحنى التكلفة المتوسطة في الأجل الطويل </a:t>
            </a:r>
            <a:r>
              <a:rPr lang="ar-SA" b="1" dirty="0" smtClean="0">
                <a:solidFill>
                  <a:srgbClr val="FF0000"/>
                </a:solidFill>
              </a:rPr>
              <a:t>يبدأ في التناقص مع زيادة حجم الإنتاج إلى أن يصل إلى أدنى نقطة له ثم يبدأ في الزيادة</a:t>
            </a:r>
            <a:r>
              <a:rPr lang="ar-SA" b="1" dirty="0" smtClean="0">
                <a:solidFill>
                  <a:prstClr val="black"/>
                </a:solidFill>
              </a:rPr>
              <a:t>.. ويعود السبب في ذلك إلى أن المنشأة تمر بمراحل إنتاجية مختلفة تعرف باقتصاديات الحجم أو </a:t>
            </a:r>
            <a:r>
              <a:rPr lang="ar-SA" b="1" dirty="0" err="1" smtClean="0">
                <a:solidFill>
                  <a:prstClr val="black"/>
                </a:solidFill>
              </a:rPr>
              <a:t>وفورات</a:t>
            </a:r>
            <a:r>
              <a:rPr lang="ar-SA" b="1" dirty="0" smtClean="0">
                <a:solidFill>
                  <a:prstClr val="black"/>
                </a:solidFill>
              </a:rPr>
              <a:t> الإنتاج. إذ إن منحنى التكلفة المتوسط يتناقص مع زيادة الإنتاج ( أي توسيع نطاق الإنتاج ) مما يدل على وجود </a:t>
            </a:r>
            <a:r>
              <a:rPr lang="ar-SA" b="1" dirty="0" err="1" smtClean="0">
                <a:solidFill>
                  <a:prstClr val="black"/>
                </a:solidFill>
              </a:rPr>
              <a:t>وفورات</a:t>
            </a:r>
            <a:r>
              <a:rPr lang="ar-SA" b="1" dirty="0" smtClean="0">
                <a:solidFill>
                  <a:prstClr val="black"/>
                </a:solidFill>
              </a:rPr>
              <a:t> الحجم، أي أن المنشأة تعتبر أكثر كفاءة من المنشآت الإنتاجية الصغيرة . وعندما يصل منحنى التكلفة المتوسطة إلى أدنى نقطة له فإن المنشأة قد وصلت إلى </a:t>
            </a:r>
            <a:r>
              <a:rPr lang="ar-SA" b="1" dirty="0" smtClean="0">
                <a:solidFill>
                  <a:srgbClr val="FF0000"/>
                </a:solidFill>
              </a:rPr>
              <a:t>الحجم الأمثل للإنتاج</a:t>
            </a:r>
            <a:r>
              <a:rPr lang="ar-SA" b="1" dirty="0" smtClean="0">
                <a:solidFill>
                  <a:prstClr val="black"/>
                </a:solidFill>
              </a:rPr>
              <a:t>. أما عندما يبدأ منحنى التكلفة المتوسطة في التزايد فإن المنشأة لا تحقق الكفاءة وتظهر عند </a:t>
            </a:r>
            <a:r>
              <a:rPr lang="ar-SA" b="1" dirty="0" err="1" smtClean="0">
                <a:solidFill>
                  <a:prstClr val="black"/>
                </a:solidFill>
              </a:rPr>
              <a:t>ئذ</a:t>
            </a:r>
            <a:r>
              <a:rPr lang="ar-SA" b="1" dirty="0" smtClean="0">
                <a:solidFill>
                  <a:prstClr val="black"/>
                </a:solidFill>
              </a:rPr>
              <a:t> ما يسمى </a:t>
            </a:r>
            <a:r>
              <a:rPr lang="ar-SA" b="1" dirty="0" err="1" smtClean="0">
                <a:solidFill>
                  <a:srgbClr val="FF0000"/>
                </a:solidFill>
              </a:rPr>
              <a:t>بالوفورات</a:t>
            </a:r>
            <a:r>
              <a:rPr lang="ar-SA" b="1" dirty="0" smtClean="0">
                <a:solidFill>
                  <a:srgbClr val="FF0000"/>
                </a:solidFill>
              </a:rPr>
              <a:t> السلبية</a:t>
            </a:r>
            <a:r>
              <a:rPr lang="ar-SA" b="1" dirty="0" smtClean="0">
                <a:solidFill>
                  <a:prstClr val="black"/>
                </a:solidFill>
              </a:rPr>
              <a:t>.</a:t>
            </a:r>
            <a:endParaRPr lang="ar-SA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009672"/>
          </a:xfrm>
        </p:spPr>
        <p:txBody>
          <a:bodyPr>
            <a:normAutofit fontScale="90000"/>
          </a:bodyPr>
          <a:lstStyle/>
          <a:p>
            <a:pPr algn="r"/>
            <a:r>
              <a:rPr lang="ar-IQ" b="1" u="sng" dirty="0" smtClean="0">
                <a:solidFill>
                  <a:srgbClr val="FF0000"/>
                </a:solidFill>
              </a:rPr>
              <a:t/>
            </a:r>
            <a:br>
              <a:rPr lang="ar-IQ" b="1" u="sng" dirty="0" smtClean="0">
                <a:solidFill>
                  <a:srgbClr val="FF0000"/>
                </a:solidFill>
              </a:rPr>
            </a:br>
            <a:r>
              <a:rPr lang="ar-SA" b="1" dirty="0" smtClean="0">
                <a:solidFill>
                  <a:srgbClr val="FF0000"/>
                </a:solidFill>
              </a:rPr>
              <a:t>وتظهر </a:t>
            </a:r>
            <a:r>
              <a:rPr lang="ar-SA" b="1" dirty="0" err="1" smtClean="0">
                <a:solidFill>
                  <a:srgbClr val="FF0000"/>
                </a:solidFill>
              </a:rPr>
              <a:t>الوفورات</a:t>
            </a:r>
            <a:r>
              <a:rPr lang="ar-SA" b="1" dirty="0" smtClean="0">
                <a:solidFill>
                  <a:srgbClr val="FF0000"/>
                </a:solidFill>
              </a:rPr>
              <a:t> الإيجابية نتيجة لعدة أسباب منها</a:t>
            </a:r>
            <a:r>
              <a:rPr lang="ar-SA" b="1" dirty="0" smtClean="0">
                <a:solidFill>
                  <a:prstClr val="black"/>
                </a:solidFill>
              </a:rPr>
              <a:t>:</a:t>
            </a:r>
            <a:br>
              <a:rPr lang="ar-SA" b="1" dirty="0" smtClean="0">
                <a:solidFill>
                  <a:prstClr val="black"/>
                </a:solidFill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  <a:defRPr/>
            </a:pPr>
            <a:r>
              <a:rPr lang="ar-SA" b="1" dirty="0" smtClean="0">
                <a:solidFill>
                  <a:prstClr val="black"/>
                </a:solidFill>
              </a:rPr>
              <a:t>-</a:t>
            </a:r>
            <a:r>
              <a:rPr lang="ar-SA" b="1" dirty="0" err="1" smtClean="0">
                <a:solidFill>
                  <a:prstClr val="black"/>
                </a:solidFill>
              </a:rPr>
              <a:t>وفورات</a:t>
            </a:r>
            <a:r>
              <a:rPr lang="ar-SA" b="1" dirty="0" smtClean="0">
                <a:solidFill>
                  <a:prstClr val="black"/>
                </a:solidFill>
              </a:rPr>
              <a:t> ناتجة عن </a:t>
            </a:r>
            <a:r>
              <a:rPr lang="ar-SA" b="1" dirty="0" smtClean="0">
                <a:solidFill>
                  <a:srgbClr val="0000CC"/>
                </a:solidFill>
              </a:rPr>
              <a:t>التخصص وتقسم العمل </a:t>
            </a:r>
            <a:r>
              <a:rPr lang="ar-SA" b="1" dirty="0" smtClean="0">
                <a:solidFill>
                  <a:prstClr val="black"/>
                </a:solidFill>
              </a:rPr>
              <a:t>الذي يّمكن المنشآت الكبيرة من الاستفادة من ذلك التخصص.</a:t>
            </a:r>
          </a:p>
          <a:p>
            <a:pPr>
              <a:spcBef>
                <a:spcPts val="0"/>
              </a:spcBef>
              <a:defRPr/>
            </a:pPr>
            <a:r>
              <a:rPr lang="ar-SA" b="1" dirty="0" smtClean="0">
                <a:solidFill>
                  <a:prstClr val="black"/>
                </a:solidFill>
              </a:rPr>
              <a:t>- </a:t>
            </a:r>
            <a:r>
              <a:rPr lang="ar-SA" b="1" dirty="0" err="1" smtClean="0">
                <a:solidFill>
                  <a:prstClr val="black"/>
                </a:solidFill>
              </a:rPr>
              <a:t>وفورات</a:t>
            </a:r>
            <a:r>
              <a:rPr lang="ar-SA" b="1" dirty="0" smtClean="0">
                <a:solidFill>
                  <a:prstClr val="black"/>
                </a:solidFill>
              </a:rPr>
              <a:t> ناتجة عن </a:t>
            </a:r>
            <a:r>
              <a:rPr lang="ar-SA" b="1" dirty="0" smtClean="0">
                <a:solidFill>
                  <a:srgbClr val="0000CC"/>
                </a:solidFill>
              </a:rPr>
              <a:t>شراء آلات أكثر كفاءة </a:t>
            </a:r>
            <a:r>
              <a:rPr lang="ar-SA" b="1" dirty="0" smtClean="0">
                <a:solidFill>
                  <a:prstClr val="black"/>
                </a:solidFill>
              </a:rPr>
              <a:t>تحقق وفراً في المواد الخام وتكون أرخص في إدارتها من حيث عدد العمال المطلوبين لتشغيلها.</a:t>
            </a:r>
          </a:p>
          <a:p>
            <a:pPr>
              <a:spcBef>
                <a:spcPts val="0"/>
              </a:spcBef>
              <a:defRPr/>
            </a:pPr>
            <a:r>
              <a:rPr lang="ar-SA" b="1" dirty="0" smtClean="0">
                <a:solidFill>
                  <a:prstClr val="black"/>
                </a:solidFill>
              </a:rPr>
              <a:t>-الحصول على </a:t>
            </a:r>
            <a:r>
              <a:rPr lang="ar-SA" b="1" dirty="0" smtClean="0">
                <a:solidFill>
                  <a:srgbClr val="0000CC"/>
                </a:solidFill>
              </a:rPr>
              <a:t>المواد الخام بأسعار أقل </a:t>
            </a:r>
            <a:r>
              <a:rPr lang="ar-SA" b="1" dirty="0" smtClean="0">
                <a:solidFill>
                  <a:prstClr val="black"/>
                </a:solidFill>
              </a:rPr>
              <a:t>نتيجة لشراء كميات كبيرة منها مقارنة بالمنشآت الصغيرة.</a:t>
            </a:r>
          </a:p>
          <a:p>
            <a:pPr>
              <a:spcBef>
                <a:spcPts val="0"/>
              </a:spcBef>
              <a:defRPr/>
            </a:pPr>
            <a:r>
              <a:rPr lang="ar-SA" b="1" dirty="0" smtClean="0">
                <a:solidFill>
                  <a:prstClr val="black"/>
                </a:solidFill>
              </a:rPr>
              <a:t>-</a:t>
            </a:r>
            <a:r>
              <a:rPr lang="ar-SA" b="1" dirty="0" smtClean="0">
                <a:solidFill>
                  <a:srgbClr val="0000CC"/>
                </a:solidFill>
              </a:rPr>
              <a:t>إمكانية أكبر للاقتراض </a:t>
            </a:r>
            <a:r>
              <a:rPr lang="ar-SA" b="1" dirty="0" smtClean="0">
                <a:solidFill>
                  <a:prstClr val="black"/>
                </a:solidFill>
              </a:rPr>
              <a:t>نظراً للثقة الكبيرة لدى المؤسسات التمويلية ، كما يمكنها الحصول على التمويل اللازم عن طريق الاكتتاب العام.</a:t>
            </a:r>
          </a:p>
          <a:p>
            <a:pPr>
              <a:spcBef>
                <a:spcPts val="0"/>
              </a:spcBef>
              <a:defRPr/>
            </a:pPr>
            <a:r>
              <a:rPr lang="ar-SA" b="1" dirty="0" smtClean="0">
                <a:solidFill>
                  <a:prstClr val="black"/>
                </a:solidFill>
              </a:rPr>
              <a:t>- </a:t>
            </a:r>
            <a:r>
              <a:rPr lang="ar-SA" b="1" dirty="0" err="1" smtClean="0">
                <a:solidFill>
                  <a:prstClr val="black"/>
                </a:solidFill>
              </a:rPr>
              <a:t>وفورات</a:t>
            </a:r>
            <a:r>
              <a:rPr lang="ar-SA" b="1" dirty="0" smtClean="0">
                <a:solidFill>
                  <a:prstClr val="black"/>
                </a:solidFill>
              </a:rPr>
              <a:t> ا</a:t>
            </a:r>
            <a:r>
              <a:rPr lang="ar-SA" b="1" dirty="0" smtClean="0">
                <a:solidFill>
                  <a:srgbClr val="0000CC"/>
                </a:solidFill>
              </a:rPr>
              <a:t>لتركز</a:t>
            </a:r>
            <a:r>
              <a:rPr lang="ar-SA" b="1" dirty="0" smtClean="0">
                <a:solidFill>
                  <a:prstClr val="black"/>
                </a:solidFill>
              </a:rPr>
              <a:t> الناتجة عن وجود عدة شركات في منقطة صناعية واحدة حيث يسمح لها في الحصول على مزايا مختلفة ( خدمات النقل، الماء، الكهرباء، …. )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>
                <a:solidFill>
                  <a:srgbClr val="000099"/>
                </a:solidFill>
              </a:rPr>
              <a:t>ثلاث مناطق في منحنى متوسط التكاليف الكلية على المدى الطويل</a:t>
            </a:r>
            <a:r>
              <a:rPr lang="en-US" b="1" dirty="0" smtClean="0">
                <a:solidFill>
                  <a:srgbClr val="000099"/>
                </a:solidFill>
              </a:rPr>
              <a:t> LRATC Curve </a:t>
            </a:r>
            <a:r>
              <a:rPr lang="ar-SA" b="1" dirty="0" smtClean="0">
                <a:solidFill>
                  <a:srgbClr val="000099"/>
                </a:solidFill>
              </a:rPr>
              <a:t> </a:t>
            </a:r>
            <a:r>
              <a:rPr lang="en-US" b="1" dirty="0" smtClean="0">
                <a:solidFill>
                  <a:srgbClr val="000099"/>
                </a:solidFill>
              </a:rPr>
              <a:t/>
            </a:r>
            <a:br>
              <a:rPr lang="en-US" b="1" dirty="0" smtClean="0">
                <a:solidFill>
                  <a:srgbClr val="000099"/>
                </a:solidFill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ar-SA" b="1" dirty="0" smtClean="0">
                <a:solidFill>
                  <a:srgbClr val="000000"/>
                </a:solidFill>
                <a:latin typeface="Arial Narrow" pitchFamily="34" charset="0"/>
              </a:rPr>
              <a:t>عوائد الحجم غير الاقتصادية</a:t>
            </a:r>
            <a:endParaRPr lang="ar-IQ" b="1" dirty="0" smtClean="0">
              <a:solidFill>
                <a:srgbClr val="000000"/>
              </a:solidFill>
              <a:latin typeface="Arial Narrow" pitchFamily="34" charset="0"/>
            </a:endParaRPr>
          </a:p>
          <a:p>
            <a:pPr algn="ctr" eaLnBrk="0" hangingPunct="0">
              <a:spcBef>
                <a:spcPts val="0"/>
              </a:spcBef>
              <a:defRPr/>
            </a:pPr>
            <a:endParaRPr lang="ar-IQ" b="1" dirty="0" smtClean="0">
              <a:solidFill>
                <a:srgbClr val="000000"/>
              </a:solidFill>
              <a:latin typeface="Arial Narrow" pitchFamily="34" charset="0"/>
            </a:endParaRPr>
          </a:p>
          <a:p>
            <a:pPr algn="ctr" eaLnBrk="0" hangingPunct="0">
              <a:spcBef>
                <a:spcPts val="0"/>
              </a:spcBef>
              <a:defRPr/>
            </a:pPr>
            <a:r>
              <a:rPr lang="ar-SA" b="1" dirty="0" smtClean="0">
                <a:solidFill>
                  <a:srgbClr val="000000"/>
                </a:solidFill>
                <a:latin typeface="Arial Narrow" pitchFamily="34" charset="0"/>
              </a:rPr>
              <a:t>عوائد الحجم</a:t>
            </a:r>
            <a:r>
              <a:rPr lang="en-US" b="1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ar-SA" b="1" dirty="0" smtClean="0">
                <a:solidFill>
                  <a:srgbClr val="000000"/>
                </a:solidFill>
                <a:latin typeface="Arial Narrow" pitchFamily="34" charset="0"/>
              </a:rPr>
              <a:t> الثابتة</a:t>
            </a:r>
            <a:endParaRPr lang="ar-IQ" b="1" dirty="0" smtClean="0">
              <a:solidFill>
                <a:srgbClr val="000000"/>
              </a:solidFill>
              <a:latin typeface="Arial Narrow" pitchFamily="34" charset="0"/>
            </a:endParaRPr>
          </a:p>
          <a:p>
            <a:pPr algn="ctr" eaLnBrk="0" hangingPunct="0">
              <a:spcBef>
                <a:spcPts val="0"/>
              </a:spcBef>
              <a:defRPr/>
            </a:pPr>
            <a:endParaRPr lang="en-US" b="1" dirty="0" smtClean="0">
              <a:solidFill>
                <a:srgbClr val="000000"/>
              </a:solidFill>
              <a:latin typeface="Arial Narrow" pitchFamily="34" charset="0"/>
            </a:endParaRPr>
          </a:p>
          <a:p>
            <a:pPr algn="ctr" eaLnBrk="0" hangingPunct="0">
              <a:spcBef>
                <a:spcPts val="0"/>
              </a:spcBef>
              <a:defRPr/>
            </a:pPr>
            <a:r>
              <a:rPr lang="ar-SA" b="1" dirty="0" smtClean="0">
                <a:solidFill>
                  <a:srgbClr val="000000"/>
                </a:solidFill>
                <a:latin typeface="Arial Narrow" pitchFamily="34" charset="0"/>
              </a:rPr>
              <a:t>الحجم الاقتصادية </a:t>
            </a:r>
          </a:p>
          <a:p>
            <a:pPr algn="ctr" eaLnBrk="0" hangingPunct="0">
              <a:spcBef>
                <a:spcPts val="0"/>
              </a:spcBef>
              <a:buNone/>
              <a:defRPr/>
            </a:pPr>
            <a:r>
              <a:rPr lang="ar-SA" b="1" dirty="0" smtClean="0">
                <a:solidFill>
                  <a:srgbClr val="000000"/>
                </a:solidFill>
                <a:latin typeface="Arial Narrow" pitchFamily="34" charset="0"/>
              </a:rPr>
              <a:t>المتزايدة</a:t>
            </a:r>
            <a:r>
              <a:rPr lang="en-US" b="1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ar-IQ" b="1" dirty="0" smtClean="0"/>
          </a:p>
          <a:p>
            <a:pPr algn="ctr"/>
            <a:endParaRPr lang="ar-IQ" b="1" dirty="0" smtClean="0"/>
          </a:p>
          <a:p>
            <a:pPr algn="ctr"/>
            <a:endParaRPr lang="ar-IQ" b="1" dirty="0" smtClean="0"/>
          </a:p>
          <a:p>
            <a:pPr algn="ctr"/>
            <a:r>
              <a:rPr lang="ar-IQ" b="1" dirty="0" smtClean="0"/>
              <a:t>شكرا </a:t>
            </a:r>
            <a:r>
              <a:rPr lang="ar-IQ" b="1" dirty="0" err="1" smtClean="0"/>
              <a:t>لاصغائكم</a:t>
            </a:r>
            <a:endParaRPr lang="en-US" b="1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المعنى العام والمعنى الاقتصادي للتكاليف</a:t>
            </a: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09600" indent="-609600" algn="ctr">
              <a:lnSpc>
                <a:spcPct val="90000"/>
              </a:lnSpc>
              <a:buNone/>
            </a:pPr>
            <a:r>
              <a:rPr lang="ar-SA" dirty="0" smtClean="0">
                <a:solidFill>
                  <a:schemeClr val="folHlink"/>
                </a:solidFill>
              </a:rPr>
              <a:t>المعنى الاقتصادي</a:t>
            </a:r>
            <a:r>
              <a:rPr lang="ar-SA" dirty="0" smtClean="0"/>
              <a:t>      </a:t>
            </a:r>
          </a:p>
          <a:p>
            <a:pPr marL="609600" indent="-609600" algn="dist">
              <a:lnSpc>
                <a:spcPct val="90000"/>
              </a:lnSpc>
              <a:buNone/>
            </a:pPr>
            <a:r>
              <a:rPr lang="ar-SA" dirty="0" smtClean="0"/>
              <a:t>     التكاليف الصريحة (الظاهرة):هي ما تحمله المؤسسة من أموال في سبيل الحصول على عناصر </a:t>
            </a:r>
            <a:r>
              <a:rPr lang="ar-SA" dirty="0" err="1" smtClean="0"/>
              <a:t>الانتاج</a:t>
            </a:r>
            <a:r>
              <a:rPr lang="ar-SA" dirty="0" smtClean="0"/>
              <a:t> المختلفة اللازمة </a:t>
            </a:r>
            <a:r>
              <a:rPr lang="ar-SA" dirty="0" err="1" smtClean="0"/>
              <a:t>لانتاج</a:t>
            </a:r>
            <a:r>
              <a:rPr lang="ar-SA" dirty="0" smtClean="0"/>
              <a:t> كمية محددة من السلع والخدمات وتشمل: الأجور والمرتبات وأثمان المواد الخام والمصروفات كالصيانة والكهرباء.</a:t>
            </a:r>
          </a:p>
          <a:p>
            <a:pPr marL="609600" indent="-609600" algn="ctr">
              <a:lnSpc>
                <a:spcPct val="90000"/>
              </a:lnSpc>
              <a:buNone/>
            </a:pPr>
            <a:r>
              <a:rPr lang="ar-SA" dirty="0" smtClean="0">
                <a:solidFill>
                  <a:schemeClr val="folHlink"/>
                </a:solidFill>
              </a:rPr>
              <a:t>المعنى العام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ar-SA" dirty="0" smtClean="0"/>
              <a:t>     التكاليف الضمنية : المصروفات التي لا تدفعها المؤسسة صراحة وتشمل أجور المباني المملوكة للمؤسسة أو أجور صاحب الشركة وأفراد أسرته.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التكاليف الكلية = التكاليف الصريحة + التكاليف الضمنية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تكاليف الفرصة البديلة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ar-SA" dirty="0" smtClean="0"/>
              <a:t> </a:t>
            </a:r>
          </a:p>
          <a:p>
            <a:pPr marL="609600" indent="-609600" algn="ctr">
              <a:buNone/>
            </a:pPr>
            <a:r>
              <a:rPr lang="ar-SA" dirty="0" smtClean="0"/>
              <a:t>        هي الكمية التي يجب أن نتخلى عنها ونضحي </a:t>
            </a:r>
            <a:r>
              <a:rPr lang="ar-SA" dirty="0" err="1" smtClean="0"/>
              <a:t>بها</a:t>
            </a:r>
            <a:r>
              <a:rPr lang="ar-SA" dirty="0" smtClean="0"/>
              <a:t> من سلعة معينة في سبيل توجيه الموارد </a:t>
            </a:r>
            <a:r>
              <a:rPr lang="ar-SA" dirty="0" err="1" smtClean="0"/>
              <a:t>لانتاج</a:t>
            </a:r>
            <a:r>
              <a:rPr lang="ar-SA" dirty="0" smtClean="0"/>
              <a:t> سلعة جديدة في حالة التوظيف الكامل لعناصر </a:t>
            </a:r>
            <a:r>
              <a:rPr lang="ar-SA" dirty="0" err="1" smtClean="0"/>
              <a:t>الانتاج</a:t>
            </a:r>
            <a:r>
              <a:rPr lang="ar-SA" dirty="0" smtClean="0"/>
              <a:t>.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err="1" smtClean="0"/>
              <a:t>الارباح</a:t>
            </a:r>
            <a:r>
              <a:rPr lang="ar-IQ" dirty="0" smtClean="0"/>
              <a:t> الاقتصادية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الأرباح قسمان:</a:t>
            </a:r>
          </a:p>
          <a:p>
            <a:pPr marL="609600" indent="-609600">
              <a:buNone/>
            </a:pPr>
            <a:r>
              <a:rPr lang="ar-SA" dirty="0" smtClean="0"/>
              <a:t>  القسم الأول: الأرباح الاقتصادية:</a:t>
            </a:r>
          </a:p>
          <a:p>
            <a:pPr marL="609600" indent="-609600">
              <a:buNone/>
            </a:pPr>
            <a:r>
              <a:rPr lang="ar-SA" dirty="0" smtClean="0"/>
              <a:t>    الأرباح الاقتصادية = الإيرادات الكلية - التكاليف الكلية (الضمنية + الصريحة)</a:t>
            </a:r>
          </a:p>
          <a:p>
            <a:pPr marL="609600" indent="-609600">
              <a:buNone/>
            </a:pPr>
            <a:r>
              <a:rPr lang="ar-SA" dirty="0" smtClean="0"/>
              <a:t>  القسم الثاني: الأرباح المحاسبية</a:t>
            </a:r>
          </a:p>
          <a:p>
            <a:pPr marL="609600" indent="-609600">
              <a:buNone/>
            </a:pPr>
            <a:r>
              <a:rPr lang="ar-SA" dirty="0" smtClean="0"/>
              <a:t>    الأرباح المحاسبية = الإيراد الكلي – التكاليف الصريحة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err="1" smtClean="0"/>
              <a:t>الارباح</a:t>
            </a:r>
            <a:r>
              <a:rPr lang="ar-IQ" dirty="0" smtClean="0"/>
              <a:t> والخسائر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ctr">
              <a:buNone/>
            </a:pP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الإيراد الكلي = التكاليف </a:t>
            </a:r>
            <a:r>
              <a:rPr lang="en-US" dirty="0" smtClean="0">
                <a:sym typeface="Wingdings" pitchFamily="2" charset="2"/>
              </a:rPr>
              <a:t></a:t>
            </a:r>
            <a:r>
              <a:rPr lang="ar-SA" dirty="0" smtClean="0"/>
              <a:t> الأرباح = صفر</a:t>
            </a:r>
          </a:p>
          <a:p>
            <a:pPr marL="609600" indent="-609600" algn="ctr">
              <a:buNone/>
            </a:pPr>
            <a:r>
              <a:rPr lang="ar-SA" dirty="0" smtClean="0"/>
              <a:t>     الإيراد الكلي &lt; التكاليف </a:t>
            </a:r>
            <a:r>
              <a:rPr lang="en-US" dirty="0" smtClean="0">
                <a:sym typeface="Wingdings" pitchFamily="2" charset="2"/>
              </a:rPr>
              <a:t></a:t>
            </a:r>
            <a:r>
              <a:rPr lang="ar-SA" dirty="0" smtClean="0"/>
              <a:t> خسارة اقتصادية</a:t>
            </a:r>
          </a:p>
          <a:p>
            <a:pPr marL="609600" indent="-609600" algn="ctr">
              <a:buNone/>
            </a:pPr>
            <a:r>
              <a:rPr lang="ar-SA" dirty="0" smtClean="0"/>
              <a:t>  الإيراد الكلي &gt; التكاليف </a:t>
            </a:r>
            <a:r>
              <a:rPr lang="en-US" dirty="0" smtClean="0">
                <a:sym typeface="Wingdings" pitchFamily="2" charset="2"/>
              </a:rPr>
              <a:t></a:t>
            </a:r>
            <a:r>
              <a:rPr lang="ar-SA" dirty="0" smtClean="0"/>
              <a:t> ربح اقتصادي</a:t>
            </a:r>
          </a:p>
          <a:p>
            <a:pPr marL="609600" indent="-609600" algn="ctr">
              <a:buNone/>
            </a:pPr>
            <a:endParaRPr lang="ar-SA" dirty="0" smtClean="0"/>
          </a:p>
          <a:p>
            <a:pPr marL="609600" indent="-609600" algn="ctr">
              <a:buNone/>
            </a:pPr>
            <a:r>
              <a:rPr lang="ar-SA" dirty="0" smtClean="0"/>
              <a:t>الأرباح = الإيرادات - التكاليف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الناتج الكلي والمتوسط والحدي من سلعة ما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SA" sz="4000" dirty="0" smtClean="0">
                <a:solidFill>
                  <a:schemeClr val="accent2"/>
                </a:solidFill>
              </a:rPr>
              <a:t>العلاقة بين منحنيات متوسطات التكاليف والتكلفة الحدية</a:t>
            </a:r>
            <a:r>
              <a:rPr lang="ar-SA" dirty="0" smtClean="0"/>
              <a:t> </a:t>
            </a:r>
            <a:br>
              <a:rPr lang="ar-SA" dirty="0" smtClean="0"/>
            </a:br>
            <a:r>
              <a:rPr lang="ar-SA" dirty="0" smtClean="0"/>
              <a:t>1.عندما يكون منحى التكلفة الحدية أقل من متوسط التكلفة المتغيرة فان متوسط التكلفة المتغيرة يكون متناقص.</a:t>
            </a:r>
            <a:br>
              <a:rPr lang="ar-SA" dirty="0" smtClean="0"/>
            </a:br>
            <a:r>
              <a:rPr lang="ar-SA" dirty="0" smtClean="0"/>
              <a:t>                                                   </a:t>
            </a:r>
            <a:r>
              <a:rPr lang="en-US" dirty="0" smtClean="0"/>
              <a:t>MC&lt;AVC</a:t>
            </a:r>
            <a:r>
              <a:rPr lang="ar-SA" dirty="0" smtClean="0"/>
              <a:t>   </a:t>
            </a:r>
            <a:br>
              <a:rPr lang="ar-SA" dirty="0" smtClean="0"/>
            </a:br>
            <a:r>
              <a:rPr lang="ar-SA" dirty="0" smtClean="0"/>
              <a:t>2. عندما يكون منحى التكلفة الحدية أعلى من منحى متوسط التكلفة المتغيرة فإن متوسط التكلفة المتغيرة يكون متزايد ويتجه للأعلى</a:t>
            </a:r>
            <a:br>
              <a:rPr lang="ar-SA" dirty="0" smtClean="0"/>
            </a:br>
            <a:r>
              <a:rPr lang="ar-SA" dirty="0" smtClean="0"/>
              <a:t>                                                  </a:t>
            </a:r>
            <a:r>
              <a:rPr lang="en-US" dirty="0" smtClean="0"/>
              <a:t>MC&gt;AVC </a:t>
            </a:r>
            <a:r>
              <a:rPr lang="ar-IQ" dirty="0" smtClean="0"/>
              <a:t> 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عندما يقطع منحنى التكلفة الحدية منحنى التكلفة المتغيرة فإن منحنى متوسط التكلفة المتغيرة في نقطه التقاطع يكون في حده الأدنى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منحنى الناتج المتكافئ المتساوي</a:t>
            </a:r>
            <a:r>
              <a:rPr lang="en-US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dist">
              <a:buNone/>
            </a:pPr>
            <a:r>
              <a:rPr lang="ar-SA" dirty="0" smtClean="0"/>
              <a:t> المنتج يسعى دائماً لإنتاج أكبر كميه ممكنه بأقل التكاليف من خلال مزج عناصر الإنتاج المختلفة لتحقيق أقصى ربح </a:t>
            </a:r>
          </a:p>
          <a:p>
            <a:pPr>
              <a:buNone/>
            </a:pPr>
            <a:endParaRPr lang="ar-SA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ar-SA" dirty="0" smtClean="0">
                <a:solidFill>
                  <a:schemeClr val="accent2"/>
                </a:solidFill>
              </a:rPr>
              <a:t>مفهوم منحنى الناتج المتساوي:</a:t>
            </a:r>
          </a:p>
          <a:p>
            <a:pPr>
              <a:buNone/>
            </a:pPr>
            <a:r>
              <a:rPr lang="ar-SA" dirty="0" smtClean="0"/>
              <a:t>     يبين مجموعة من عناصر الإنتاج (عنصرين فقط ) إذا استخدم أي منها فإنها تعطي نفس كمية الإنتاج.</a:t>
            </a:r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معدل </a:t>
            </a:r>
            <a:r>
              <a:rPr lang="ar-SA" dirty="0" err="1" smtClean="0"/>
              <a:t>الاحلال</a:t>
            </a:r>
            <a:r>
              <a:rPr lang="ar-SA" dirty="0" smtClean="0"/>
              <a:t> الحدي الفني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dist">
              <a:lnSpc>
                <a:spcPct val="90000"/>
              </a:lnSpc>
              <a:buNone/>
            </a:pPr>
            <a:r>
              <a:rPr lang="ar-SA" dirty="0" smtClean="0"/>
              <a:t> معدل </a:t>
            </a:r>
            <a:r>
              <a:rPr lang="ar-SA" dirty="0" err="1" smtClean="0"/>
              <a:t>الاحلال</a:t>
            </a:r>
            <a:r>
              <a:rPr lang="ar-SA" dirty="0" smtClean="0"/>
              <a:t> الفني يقيس عدد الوحدات من رأس المال التي يجب أن يتخلى عنها ويضحي </a:t>
            </a:r>
            <a:r>
              <a:rPr lang="ar-SA" dirty="0" err="1" smtClean="0"/>
              <a:t>بها</a:t>
            </a:r>
            <a:r>
              <a:rPr lang="ar-SA" dirty="0" smtClean="0"/>
              <a:t> المنتج حتى تتمكن المنشأة من تشغيل عامل </a:t>
            </a:r>
            <a:r>
              <a:rPr lang="ar-SA" dirty="0" err="1" smtClean="0"/>
              <a:t>اضافي</a:t>
            </a:r>
            <a:r>
              <a:rPr lang="ar-SA" dirty="0" smtClean="0"/>
              <a:t> وبدون تغير في كمية </a:t>
            </a:r>
            <a:r>
              <a:rPr lang="ar-SA" dirty="0" err="1" smtClean="0"/>
              <a:t>الانتاج</a:t>
            </a:r>
            <a:r>
              <a:rPr lang="ar-SA" dirty="0" smtClean="0"/>
              <a:t> ويمكن حساب معدل </a:t>
            </a:r>
            <a:r>
              <a:rPr lang="ar-SA" dirty="0" err="1" smtClean="0"/>
              <a:t>الاحلال</a:t>
            </a:r>
            <a:r>
              <a:rPr lang="ar-SA" dirty="0" smtClean="0"/>
              <a:t> الفني كما يلي: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ar-SA" dirty="0" smtClean="0"/>
              <a:t>                                    التغير في عدد العمال 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ar-SA" dirty="0" smtClean="0"/>
              <a:t>     معدل </a:t>
            </a:r>
            <a:r>
              <a:rPr lang="ar-SA" dirty="0" err="1" smtClean="0"/>
              <a:t>الاحلال</a:t>
            </a:r>
            <a:r>
              <a:rPr lang="ar-SA" dirty="0" smtClean="0"/>
              <a:t> الفني =    ــــــــــــــــــــــــــــــــــــ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ar-SA" dirty="0" smtClean="0"/>
              <a:t>                                    التغير في عدد </a:t>
            </a:r>
            <a:r>
              <a:rPr lang="ar-SA" dirty="0" err="1" smtClean="0"/>
              <a:t>الالات</a:t>
            </a:r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b="1" dirty="0" err="1" smtClean="0">
                <a:solidFill>
                  <a:prstClr val="white"/>
                </a:solidFill>
              </a:rPr>
              <a:t>تتتت</a:t>
            </a:r>
            <a:r>
              <a:rPr lang="ar-SA" b="1" dirty="0" smtClean="0">
                <a:solidFill>
                  <a:prstClr val="white"/>
                </a:solidFill>
              </a:rPr>
              <a:t>ف تكاليف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b="1" u="sng" dirty="0" smtClean="0">
                <a:solidFill>
                  <a:srgbClr val="FF0000"/>
                </a:solidFill>
                <a:latin typeface="Calibri" pitchFamily="34" charset="0"/>
              </a:rPr>
              <a:t>الأجل الطويل</a:t>
            </a:r>
            <a:r>
              <a:rPr lang="ar-SA" b="1" dirty="0" smtClean="0">
                <a:solidFill>
                  <a:srgbClr val="000000"/>
                </a:solidFill>
                <a:latin typeface="Calibri" pitchFamily="34" charset="0"/>
              </a:rPr>
              <a:t>: ونعني بالأجل الطويل الفترة الزمنية التي تسمح للمنشأة خلالها بتغير العوامل الإنتاجية سواء بالزيادة أو النقصان. ففي الفترة الطويلة </a:t>
            </a:r>
            <a:r>
              <a:rPr lang="ar-SA" b="1" dirty="0" smtClean="0">
                <a:solidFill>
                  <a:srgbClr val="FF0000"/>
                </a:solidFill>
                <a:latin typeface="Calibri" pitchFamily="34" charset="0"/>
              </a:rPr>
              <a:t>لا تكون هناك عناصر إنتاج </a:t>
            </a:r>
            <a:r>
              <a:rPr lang="ar-SA" b="1" dirty="0" smtClean="0">
                <a:solidFill>
                  <a:srgbClr val="000000"/>
                </a:solidFill>
                <a:latin typeface="Calibri" pitchFamily="34" charset="0"/>
              </a:rPr>
              <a:t>ثابتة بل تصبح جميع العناصر قابلة للتغيير، </a:t>
            </a:r>
            <a:r>
              <a:rPr lang="ar-SA" b="1" dirty="0" smtClean="0">
                <a:solidFill>
                  <a:srgbClr val="FF0000"/>
                </a:solidFill>
                <a:latin typeface="Calibri" pitchFamily="34" charset="0"/>
              </a:rPr>
              <a:t>أي إن التكاليف الثابتة تساوي صفراً</a:t>
            </a:r>
            <a:r>
              <a:rPr lang="ar-SA" b="1" dirty="0" smtClean="0">
                <a:solidFill>
                  <a:srgbClr val="000000"/>
                </a:solidFill>
                <a:latin typeface="Calibri" pitchFamily="34" charset="0"/>
              </a:rPr>
              <a:t>.</a:t>
            </a:r>
          </a:p>
          <a:p>
            <a:r>
              <a:rPr lang="ar-SA" b="1" dirty="0" smtClean="0">
                <a:solidFill>
                  <a:srgbClr val="000000"/>
                </a:solidFill>
                <a:latin typeface="Calibri" pitchFamily="34" charset="0"/>
              </a:rPr>
              <a:t>وفي الأجل الطويل يمكن أن تدخل منشآت جديدة إلى السوق أو تقوم المنشآت القائمة بتوسيع طاقاتها الإنتاجية، وبالتالي تعتبر جميع التكاليف الأجل الطويل تكاليف متغيرة. </a:t>
            </a:r>
            <a:endParaRPr lang="ar-SA" dirty="0" smtClean="0">
              <a:solidFill>
                <a:srgbClr val="000000"/>
              </a:solidFill>
              <a:latin typeface="Calibri" pitchFamily="34" charset="0"/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</TotalTime>
  <Words>623</Words>
  <PresentationFormat>عرض على الشاشة (3:4)‏</PresentationFormat>
  <Paragraphs>62</Paragraphs>
  <Slides>14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رحلة</vt:lpstr>
      <vt:lpstr>الاستاذ المساعد سكنة جهية فرج قسم نظم المعلومات الادارية</vt:lpstr>
      <vt:lpstr>المعنى العام والمعنى الاقتصادي للتكاليف </vt:lpstr>
      <vt:lpstr>تكاليف الفرصة البديلة</vt:lpstr>
      <vt:lpstr>الارباح الاقتصادية</vt:lpstr>
      <vt:lpstr>الارباح والخسائر</vt:lpstr>
      <vt:lpstr>الناتج الكلي والمتوسط والحدي من سلعة ما</vt:lpstr>
      <vt:lpstr>منحنى الناتج المتكافئ المتساوي </vt:lpstr>
      <vt:lpstr>معدل الاحلال الحدي الفني </vt:lpstr>
      <vt:lpstr>تتتتف تكاليف</vt:lpstr>
      <vt:lpstr> ويمكن تصنيف التكاليف في الأجل الطويل إلى الأنواع الآتية:- </vt:lpstr>
      <vt:lpstr>الشريحة 11</vt:lpstr>
      <vt:lpstr> وتظهر الوفورات الإيجابية نتيجة لعدة أسباب منها: </vt:lpstr>
      <vt:lpstr>ثلاث مناطق في منحنى متوسط التكاليف الكلية على المدى الطويل LRATC Curve   </vt:lpstr>
      <vt:lpstr>الشريحة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الإنتاج والتكاليف</dc:title>
  <dc:creator>i_tech_i</dc:creator>
  <cp:lastModifiedBy>i_tech_i</cp:lastModifiedBy>
  <cp:revision>4</cp:revision>
  <dcterms:created xsi:type="dcterms:W3CDTF">2019-05-10T22:29:47Z</dcterms:created>
  <dcterms:modified xsi:type="dcterms:W3CDTF">2019-05-10T22:55:02Z</dcterms:modified>
</cp:coreProperties>
</file>